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3"/>
  </p:notesMasterIdLst>
  <p:sldIdLst>
    <p:sldId id="307" r:id="rId2"/>
    <p:sldId id="308" r:id="rId3"/>
    <p:sldId id="310" r:id="rId4"/>
    <p:sldId id="309" r:id="rId5"/>
    <p:sldId id="311" r:id="rId6"/>
    <p:sldId id="312" r:id="rId7"/>
    <p:sldId id="313" r:id="rId8"/>
    <p:sldId id="314" r:id="rId9"/>
    <p:sldId id="315" r:id="rId10"/>
    <p:sldId id="316" r:id="rId11"/>
    <p:sldId id="317" r:id="rId12"/>
    <p:sldId id="318" r:id="rId13"/>
    <p:sldId id="319" r:id="rId14"/>
    <p:sldId id="320" r:id="rId15"/>
    <p:sldId id="322" r:id="rId16"/>
    <p:sldId id="321" r:id="rId17"/>
    <p:sldId id="323" r:id="rId18"/>
    <p:sldId id="324" r:id="rId19"/>
    <p:sldId id="325" r:id="rId20"/>
    <p:sldId id="326" r:id="rId21"/>
    <p:sldId id="327" r:id="rId22"/>
  </p:sldIdLst>
  <p:sldSz cx="12960350" cy="6840538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ачало" id="{BA418856-1B13-0E4D-B8D9-6D6ECDDA5229}">
          <p14:sldIdLst>
            <p14:sldId id="307"/>
            <p14:sldId id="308"/>
            <p14:sldId id="310"/>
            <p14:sldId id="309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2"/>
            <p14:sldId id="321"/>
            <p14:sldId id="323"/>
            <p14:sldId id="324"/>
            <p14:sldId id="325"/>
            <p14:sldId id="326"/>
            <p14:sldId id="327"/>
          </p14:sldIdLst>
        </p14:section>
        <p14:section name="Раздел без заголовка" id="{FED790F9-8494-46E1-B83E-DB16908DF66B}">
          <p14:sldIdLst/>
        </p14:section>
        <p14:section name="Основные стили" id="{9C5DBF73-5C8C-8D4C-BB54-DF085EC13081}">
          <p14:sldIdLst/>
        </p14:section>
      </p14:sectionLst>
    </p:ext>
    <p:ext uri="{EFAFB233-063F-42B5-8137-9DF3F51BA10A}">
      <p15:sldGuideLst xmlns:p15="http://schemas.microsoft.com/office/powerpoint/2012/main">
        <p15:guide id="1" pos="657" userDrawn="1">
          <p15:clr>
            <a:srgbClr val="A4A3A4"/>
          </p15:clr>
        </p15:guide>
        <p15:guide id="2" orient="horz" pos="703" userDrawn="1">
          <p15:clr>
            <a:srgbClr val="A4A3A4"/>
          </p15:clr>
        </p15:guide>
        <p15:guide id="3" pos="72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Елена" initials="ЕЕ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3E"/>
    <a:srgbClr val="E0150F"/>
    <a:srgbClr val="E6E6E6"/>
    <a:srgbClr val="AFABAB"/>
    <a:srgbClr val="6D6D6D"/>
    <a:srgbClr val="EB5E3F"/>
    <a:srgbClr val="48494A"/>
    <a:srgbClr val="061A6C"/>
    <a:srgbClr val="404040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14" y="96"/>
      </p:cViewPr>
      <p:guideLst>
        <p:guide pos="657"/>
        <p:guide orient="horz" pos="703"/>
        <p:guide pos="72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B0AE3-F1A2-394F-BC18-67F76EFC1ECD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233488"/>
            <a:ext cx="63119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9C60B-6F98-8646-A41A-70FA44D3B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44" y="1119505"/>
            <a:ext cx="9720263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592866"/>
            <a:ext cx="9720263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6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2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4" y="1705385"/>
            <a:ext cx="11178302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4" y="4577778"/>
            <a:ext cx="1117830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46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1820976"/>
            <a:ext cx="550814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1820976"/>
            <a:ext cx="550814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0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364196"/>
            <a:ext cx="11178302" cy="1322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1676882"/>
            <a:ext cx="54828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2498697"/>
            <a:ext cx="5482835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7" y="1676882"/>
            <a:ext cx="5509837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7" y="2498697"/>
            <a:ext cx="5509837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8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44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7F7827-21D6-5054-F4C6-CF3F1E1A3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02204" y="0"/>
            <a:ext cx="1058146" cy="68405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761A6D-E025-ED50-4287-24ECE36ED8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243" y="239405"/>
            <a:ext cx="894267" cy="3198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0C2274-20E7-0C84-678A-7BC227870B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AA3578-2E3E-AC0A-C0A4-03BA169D6B14}"/>
              </a:ext>
            </a:extLst>
          </p:cNvPr>
          <p:cNvSpPr/>
          <p:nvPr userDrawn="1"/>
        </p:nvSpPr>
        <p:spPr>
          <a:xfrm>
            <a:off x="-3243" y="239405"/>
            <a:ext cx="894267" cy="319820"/>
          </a:xfrm>
          <a:prstGeom prst="rect">
            <a:avLst/>
          </a:prstGeom>
          <a:solidFill>
            <a:srgbClr val="BE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1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6036"/>
            <a:ext cx="4180050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984911"/>
            <a:ext cx="6561177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2161"/>
            <a:ext cx="4180050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4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6036"/>
            <a:ext cx="4180050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984911"/>
            <a:ext cx="6561177" cy="486121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2161"/>
            <a:ext cx="4180050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0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364195"/>
            <a:ext cx="2794575" cy="579704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4" y="364195"/>
            <a:ext cx="8221722" cy="579704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61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364196"/>
            <a:ext cx="11178302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1820976"/>
            <a:ext cx="1117830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6340166"/>
            <a:ext cx="291607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B2549-D5F9-604B-9EB9-69E1A6399CB9}" type="datetimeFigureOut">
              <a:rPr lang="ru-RU" smtClean="0"/>
              <a:t>12.03.2024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6340166"/>
            <a:ext cx="4374118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6340166"/>
            <a:ext cx="291607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0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4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4.png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png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9.emf"/><Relationship Id="rId3" Type="http://schemas.openxmlformats.org/officeDocument/2006/relationships/image" Target="../media/image4.png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8.emf"/><Relationship Id="rId5" Type="http://schemas.openxmlformats.org/officeDocument/2006/relationships/image" Target="../media/image6.png"/><Relationship Id="rId15" Type="http://schemas.openxmlformats.org/officeDocument/2006/relationships/image" Target="../media/image20.emf"/><Relationship Id="rId10" Type="http://schemas.openxmlformats.org/officeDocument/2006/relationships/oleObject" Target="../embeddings/oleObject7.bin"/><Relationship Id="rId4" Type="http://schemas.openxmlformats.org/officeDocument/2006/relationships/image" Target="../media/image5.png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4.png"/><Relationship Id="rId7" Type="http://schemas.openxmlformats.org/officeDocument/2006/relationships/image" Target="../media/image23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2.jp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mailto:incident-is@ranepa.ru" TargetMode="External"/><Relationship Id="rId4" Type="http://schemas.openxmlformats.org/officeDocument/2006/relationships/hyperlink" Target="mailto:lingvobezopasnost-ilns@ranepa.ru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30.emf"/><Relationship Id="rId3" Type="http://schemas.openxmlformats.org/officeDocument/2006/relationships/image" Target="../media/image4.png"/><Relationship Id="rId7" Type="http://schemas.openxmlformats.org/officeDocument/2006/relationships/image" Target="../media/image27.e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9.emf"/><Relationship Id="rId5" Type="http://schemas.openxmlformats.org/officeDocument/2006/relationships/image" Target="../media/image6.png"/><Relationship Id="rId15" Type="http://schemas.openxmlformats.org/officeDocument/2006/relationships/image" Target="../media/image31.emf"/><Relationship Id="rId10" Type="http://schemas.openxmlformats.org/officeDocument/2006/relationships/oleObject" Target="../embeddings/oleObject13.bin"/><Relationship Id="rId4" Type="http://schemas.openxmlformats.org/officeDocument/2006/relationships/image" Target="../media/image5.png"/><Relationship Id="rId9" Type="http://schemas.openxmlformats.org/officeDocument/2006/relationships/image" Target="../media/image28.emf"/><Relationship Id="rId1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orms.yandex.ru/u/65eeba4502848fbfcde5fca2/" TargetMode="External"/><Relationship Id="rId5" Type="http://schemas.openxmlformats.org/officeDocument/2006/relationships/hyperlink" Target="mailto:lingvobezopasnost-ilns@ranepa.ru" TargetMode="External"/><Relationship Id="rId4" Type="http://schemas.openxmlformats.org/officeDocument/2006/relationships/hyperlink" Target="https://ilns.ranepa.ru/lingvolab/contacts/index.php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353932" y="1260620"/>
            <a:ext cx="10409765" cy="2862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Открытая лекция</a:t>
            </a:r>
            <a:br>
              <a:rPr lang="ru-RU" sz="3200" b="1" dirty="0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научно-исследовательской лаборатории </a:t>
            </a:r>
          </a:p>
          <a:p>
            <a:pPr algn="ctr"/>
            <a:r>
              <a:rPr lang="ru-RU" b="1" dirty="0" err="1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Лингвобезопасность</a:t>
            </a:r>
            <a:r>
              <a:rPr lang="ru-RU" b="1" dirty="0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психология информационного воздействия</a:t>
            </a:r>
            <a:br>
              <a:rPr lang="ru-RU" sz="3200" b="1" dirty="0">
                <a:solidFill>
                  <a:srgbClr val="48494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«Защита сотрудников Академии от мошеннического воздействия»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488831" y="4422583"/>
            <a:ext cx="245256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Стратегии воздействия злоумышленников на сотрудников Академии</a:t>
            </a:r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3D141-9796-3072-27C4-5A846FFF817F}"/>
              </a:ext>
            </a:extLst>
          </p:cNvPr>
          <p:cNvSpPr/>
          <p:nvPr/>
        </p:nvSpPr>
        <p:spPr>
          <a:xfrm>
            <a:off x="5377964" y="4370754"/>
            <a:ext cx="245256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Информационная безопасность сотрудника Академии в сети</a:t>
            </a: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21A7AD1-E2D5-DE57-F399-C18BA2B6A472}"/>
              </a:ext>
            </a:extLst>
          </p:cNvPr>
          <p:cNvSpPr/>
          <p:nvPr/>
        </p:nvSpPr>
        <p:spPr>
          <a:xfrm>
            <a:off x="9119983" y="4441797"/>
            <a:ext cx="2452568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гигиена в академической среде</a:t>
            </a: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CEA2C-5808-5581-DB7E-9DD328CC0BB6}"/>
              </a:ext>
            </a:extLst>
          </p:cNvPr>
          <p:cNvSpPr txBox="1"/>
          <p:nvPr/>
        </p:nvSpPr>
        <p:spPr>
          <a:xfrm>
            <a:off x="171450" y="5818656"/>
            <a:ext cx="10145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Смирнова Ирина Валерьевна, эксперт научно-исследовательской лаборатории 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Лингвобезопасность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психология информационного воздействия» </a:t>
            </a:r>
          </a:p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Института права и национальной безопасности РАНХиГС </a:t>
            </a:r>
            <a:b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smirnova-iv@ranepa.ru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80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507757" y="1992284"/>
            <a:ext cx="9944835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Цель мошеннической коммуникации</a:t>
            </a:r>
            <a:b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BE003E"/>
                </a:solidFill>
                <a:latin typeface="Calibri" pitchFamily="34" charset="0"/>
              </a:rPr>
              <a:t>-</a:t>
            </a:r>
            <a:br>
              <a:rPr lang="ru-RU" sz="4000" b="1" dirty="0">
                <a:solidFill>
                  <a:srgbClr val="BE003E"/>
                </a:solidFill>
                <a:latin typeface="Calibri" pitchFamily="34" charset="0"/>
              </a:rPr>
            </a:br>
            <a:r>
              <a:rPr lang="ru-RU" sz="4000" b="1" dirty="0">
                <a:solidFill>
                  <a:srgbClr val="BE003E"/>
                </a:solidFill>
                <a:latin typeface="Calibri" pitchFamily="34" charset="0"/>
              </a:rPr>
              <a:t>завладение денежными средствами</a:t>
            </a:r>
            <a:r>
              <a:rPr lang="en-US" sz="4000" b="1" dirty="0">
                <a:solidFill>
                  <a:srgbClr val="BE003E"/>
                </a:solidFill>
                <a:latin typeface="Calibri" pitchFamily="34" charset="0"/>
              </a:rPr>
              <a:t>/</a:t>
            </a:r>
            <a:r>
              <a:rPr lang="ru-RU" sz="4000" b="1" dirty="0">
                <a:solidFill>
                  <a:srgbClr val="BE003E"/>
                </a:solidFill>
                <a:latin typeface="Calibri" pitchFamily="34" charset="0"/>
              </a:rPr>
              <a:t>иными ценными активами жертвы при помощи обмана и злоупотребления доверием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85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FE3BEB-A9C6-4545-85F4-1898A653F666}"/>
              </a:ext>
            </a:extLst>
          </p:cNvPr>
          <p:cNvSpPr txBox="1"/>
          <p:nvPr/>
        </p:nvSpPr>
        <p:spPr>
          <a:xfrm>
            <a:off x="2018746" y="1593106"/>
            <a:ext cx="8665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BE003E"/>
                </a:solidFill>
              </a:rPr>
              <a:t>Определение «мошенничества» по УК РФ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436C9-37D7-7D67-42B2-AD5354E6AD6C}"/>
              </a:ext>
            </a:extLst>
          </p:cNvPr>
          <p:cNvSpPr txBox="1"/>
          <p:nvPr/>
        </p:nvSpPr>
        <p:spPr>
          <a:xfrm>
            <a:off x="1217805" y="2797914"/>
            <a:ext cx="104302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«Мошенничество, то есть хищение чужого имущества или приобретение права на чужое имущество путем обмана или злоупотребления доверием» </a:t>
            </a:r>
          </a:p>
          <a:p>
            <a:pPr>
              <a:spcAft>
                <a:spcPts val="1200"/>
              </a:spcAft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(статья 159 УК РФ)</a:t>
            </a:r>
            <a:endParaRPr lang="ru-RU" sz="32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254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D55E71-B247-75A5-DBDC-250CA698C5C1}"/>
              </a:ext>
            </a:extLst>
          </p:cNvPr>
          <p:cNvSpPr txBox="1"/>
          <p:nvPr/>
        </p:nvSpPr>
        <p:spPr>
          <a:xfrm>
            <a:off x="1562922" y="1593658"/>
            <a:ext cx="101956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>
                <a:solidFill>
                  <a:srgbClr val="C00000"/>
                </a:solidFill>
              </a:rPr>
              <a:t>Понятие «мошенничества» в российском законодательстве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6DC913-34BD-29DA-EC57-A4A37864B905}"/>
              </a:ext>
            </a:extLst>
          </p:cNvPr>
          <p:cNvSpPr txBox="1"/>
          <p:nvPr/>
        </p:nvSpPr>
        <p:spPr>
          <a:xfrm>
            <a:off x="636316" y="2587527"/>
            <a:ext cx="108174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 Мошенничество;</a:t>
            </a:r>
            <a:b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159.1. Мошенничество в сфере кредитования;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159.2. Мошенничество при получении выплат;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159.3. Мошенничество с использованием электронных средств платежа; </a:t>
            </a:r>
          </a:p>
          <a:p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159.4. Мошенничество в сфере предпринимательской деятельности (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Утратила силу</a:t>
            </a:r>
            <a:r>
              <a:rPr lang="ru-RU" sz="2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159.5. Мошенничество в сфере страхования; </a:t>
            </a:r>
          </a:p>
          <a:p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Статья 159.6. Мошенничество в сфере компьютерной информации.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22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B7750D-CA9E-0540-BB06-135BDB55D6E6}"/>
              </a:ext>
            </a:extLst>
          </p:cNvPr>
          <p:cNvSpPr txBox="1"/>
          <p:nvPr/>
        </p:nvSpPr>
        <p:spPr>
          <a:xfrm>
            <a:off x="1584036" y="938100"/>
            <a:ext cx="10150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Средства воздействия, используемые в технически опосредованном мошенничестве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399113DC-3935-53B3-0C68-0240771183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822910"/>
              </p:ext>
            </p:extLst>
          </p:nvPr>
        </p:nvGraphicFramePr>
        <p:xfrm>
          <a:off x="1482436" y="2155519"/>
          <a:ext cx="9152389" cy="3291432"/>
        </p:xfrm>
        <a:graphic>
          <a:graphicData uri="http://schemas.openxmlformats.org/drawingml/2006/table">
            <a:tbl>
              <a:tblPr firstRow="1" firstCol="1" bandRow="1"/>
              <a:tblGrid>
                <a:gridCol w="2387546">
                  <a:extLst>
                    <a:ext uri="{9D8B030D-6E8A-4147-A177-3AD203B41FA5}">
                      <a16:colId xmlns:a16="http://schemas.microsoft.com/office/drawing/2014/main" val="2244686046"/>
                    </a:ext>
                  </a:extLst>
                </a:gridCol>
                <a:gridCol w="6764843">
                  <a:extLst>
                    <a:ext uri="{9D8B030D-6E8A-4147-A177-3AD203B41FA5}">
                      <a16:colId xmlns:a16="http://schemas.microsoft.com/office/drawing/2014/main" val="2463459308"/>
                    </a:ext>
                  </a:extLst>
                </a:gridCol>
              </a:tblGrid>
              <a:tr h="3427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Структурная единица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Содержание/основные параметры структурной единицы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036145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Коммуникативная цель адресанта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состояние, целенаправленно формируемое мошенником у жертвы при помощи манипулятивного воздействия: страх, ощущение удачи, ощущение неловкости и т.д.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907652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Самопрезентация адресанта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Всегда ложная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1936884"/>
                  </a:ext>
                </a:extLst>
              </a:tr>
              <a:tr h="5183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Единство или множественность адресанта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жертвой общается один мошенник. С жертвой общается два и более мошенников.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Обезличенная рассылка.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05216"/>
                  </a:ext>
                </a:extLst>
              </a:tr>
              <a:tr h="5183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Декларация институционального статуса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Мошенник называет должность, профессиональный статус, звание.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118744"/>
                  </a:ext>
                </a:extLst>
              </a:tr>
              <a:tr h="4339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Лексическая специфика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Широкое использование терминологии, профессионализмов.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3800"/>
                  </a:ext>
                </a:extLst>
              </a:tr>
              <a:tr h="34272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Апелляции к законодательству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Мошенник ссылается на законодательство.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243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393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341232" y="394556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 мошенничества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3D141-9796-3072-27C4-5A846FFF817F}"/>
              </a:ext>
            </a:extLst>
          </p:cNvPr>
          <p:cNvSpPr/>
          <p:nvPr/>
        </p:nvSpPr>
        <p:spPr>
          <a:xfrm>
            <a:off x="2129367" y="2281768"/>
            <a:ext cx="570116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CEA2C-5808-5581-DB7E-9DD328CC0BB6}"/>
              </a:ext>
            </a:extLst>
          </p:cNvPr>
          <p:cNvSpPr txBox="1"/>
          <p:nvPr/>
        </p:nvSpPr>
        <p:spPr>
          <a:xfrm>
            <a:off x="260351" y="6445982"/>
            <a:ext cx="101451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chemeClr val="bg2">
                    <a:lumMod val="50000"/>
                  </a:schemeClr>
                </a:solidFill>
              </a:rPr>
              <a:t>В Иркутске аферист раскрыл свои психологические приемы полицейским и обратился к гражданам с просьбой не верить мошенникам</a:t>
            </a:r>
          </a:p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https://mvdmedia.ru/news/ofitsialnyy-predstavitel/v-irkutske-aferist-raskryl-svoi-psikhologicheskie-priemy-politseyskim-i-obratilsya-k-grazhdanam-s-pr/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pic>
        <p:nvPicPr>
          <p:cNvPr id="6" name="ГУ МВД Иркутской области">
            <a:hlinkClick r:id="" action="ppaction://media"/>
            <a:extLst>
              <a:ext uri="{FF2B5EF4-FFF2-40B4-BE49-F238E27FC236}">
                <a16:creationId xmlns:a16="http://schemas.microsoft.com/office/drawing/2014/main" id="{EF88F557-1488-51B9-8E5E-6589DF29F3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42932" y="1284643"/>
            <a:ext cx="8374268" cy="469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8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1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019499" y="1160577"/>
            <a:ext cx="1040976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8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взаимодействия в академической среде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019499" y="1876201"/>
            <a:ext cx="10343337" cy="40934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Стандартизированная структура: Ученый совет, институты, факультеты, кафедры и т.д.;</a:t>
            </a:r>
          </a:p>
          <a:p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Стандартизированная иерархия: названия должностей;</a:t>
            </a:r>
          </a:p>
          <a:p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«открытости данных»: организация обязана публиковать данные о ППС;</a:t>
            </a:r>
          </a:p>
          <a:p>
            <a:b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Высокая плотность коммуникативной среды: участие в научных мероприятиях, коммуникация со студентами и коллегами;</a:t>
            </a:r>
          </a:p>
          <a:p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Постоянная необходимость устанавливать новые связи в профессиональной среде, то есть невозможно ограничить круг контактов.</a:t>
            </a:r>
          </a:p>
          <a:p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собственной терминологии, собственных профессионализмов, наименований общеизвестных нормативных правовых актах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32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275292" y="493156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первый: Сбор информации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488831" y="4422583"/>
            <a:ext cx="245256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3D141-9796-3072-27C4-5A846FFF817F}"/>
              </a:ext>
            </a:extLst>
          </p:cNvPr>
          <p:cNvSpPr/>
          <p:nvPr/>
        </p:nvSpPr>
        <p:spPr>
          <a:xfrm>
            <a:off x="6880547" y="4106427"/>
            <a:ext cx="1016417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E963461-F51E-D1E7-F58F-8B5EC1523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864" y="2155058"/>
            <a:ext cx="8392982" cy="291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D868FAE-FE34-E060-2C6C-175BBEBAB5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642664"/>
              </p:ext>
            </p:extLst>
          </p:nvPr>
        </p:nvGraphicFramePr>
        <p:xfrm>
          <a:off x="848849" y="1262083"/>
          <a:ext cx="3003995" cy="5177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7" imgW="6555626" imgH="11301750" progId="">
                  <p:embed/>
                </p:oleObj>
              </mc:Choice>
              <mc:Fallback>
                <p:oleObj r:id="rId7" imgW="6555626" imgH="1130175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8849" y="1262083"/>
                        <a:ext cx="3003995" cy="5177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085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197298" y="1281786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способы сбора данных: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488831" y="4422583"/>
            <a:ext cx="245256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73D141-9796-3072-27C4-5A846FFF817F}"/>
              </a:ext>
            </a:extLst>
          </p:cNvPr>
          <p:cNvSpPr/>
          <p:nvPr/>
        </p:nvSpPr>
        <p:spPr>
          <a:xfrm>
            <a:off x="5377964" y="4370754"/>
            <a:ext cx="2452568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929369F-EA14-AF19-1C75-D088B6BD25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126587"/>
              </p:ext>
            </p:extLst>
          </p:nvPr>
        </p:nvGraphicFramePr>
        <p:xfrm>
          <a:off x="1770153" y="2324640"/>
          <a:ext cx="4183487" cy="2097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6" imgW="5355947" imgH="2686113" progId="">
                  <p:embed/>
                </p:oleObj>
              </mc:Choice>
              <mc:Fallback>
                <p:oleObj r:id="rId6" imgW="5355947" imgH="2686113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70153" y="2324640"/>
                        <a:ext cx="4183487" cy="2097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3D0485F2-9543-E8EA-ADC2-6A9F798A0C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686436"/>
              </p:ext>
            </p:extLst>
          </p:nvPr>
        </p:nvGraphicFramePr>
        <p:xfrm>
          <a:off x="6566090" y="2341017"/>
          <a:ext cx="4123078" cy="2081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8" imgW="5393119" imgH="2723313" progId="">
                  <p:embed/>
                </p:oleObj>
              </mc:Choice>
              <mc:Fallback>
                <p:oleObj r:id="rId8" imgW="5393119" imgH="2723313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66090" y="2341017"/>
                        <a:ext cx="4123078" cy="2081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5C2D5FA-A667-F74B-FE30-BB79DBADB637}"/>
              </a:ext>
            </a:extLst>
          </p:cNvPr>
          <p:cNvSpPr txBox="1"/>
          <p:nvPr/>
        </p:nvSpPr>
        <p:spPr>
          <a:xfrm>
            <a:off x="1075089" y="5253434"/>
            <a:ext cx="109820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больше контактов у адресата, тем больше охват.</a:t>
            </a:r>
          </a:p>
        </p:txBody>
      </p:sp>
    </p:spTree>
    <p:extLst>
      <p:ext uri="{BB962C8B-B14F-4D97-AF65-F5344CB8AC3E}">
        <p14:creationId xmlns:p14="http://schemas.microsoft.com/office/powerpoint/2010/main" val="188230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755238" y="493156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второй: коммуникация с жертвой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1135F3A-E20C-6627-30AB-62E076E7D8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035786"/>
              </p:ext>
            </p:extLst>
          </p:nvPr>
        </p:nvGraphicFramePr>
        <p:xfrm>
          <a:off x="346035" y="1307834"/>
          <a:ext cx="2369080" cy="5131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r:id="rId6" imgW="5850757" imgH="12675690" progId="">
                  <p:embed/>
                </p:oleObj>
              </mc:Choice>
              <mc:Fallback>
                <p:oleObj r:id="rId6" imgW="5850757" imgH="1267569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035" y="1307834"/>
                        <a:ext cx="2369080" cy="51313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 descr="Изображение выглядит как текст, снимок экрана, письмо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9E919370-544B-9D5C-5303-ECEC691E1B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2482" y="1307834"/>
            <a:ext cx="2366596" cy="51256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0B14EB-0822-4128-87CD-407641E777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3468" y="1137556"/>
            <a:ext cx="2428875" cy="52959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B53F5F-1195-4528-B20A-F16D9EF323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07908" y="1149416"/>
            <a:ext cx="307657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35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06AE32D-3899-2F24-6B65-26C37B89D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796954"/>
              </p:ext>
            </p:extLst>
          </p:nvPr>
        </p:nvGraphicFramePr>
        <p:xfrm>
          <a:off x="358774" y="1274233"/>
          <a:ext cx="3294593" cy="5173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r:id="rId6" imgW="8769824" imgH="11363516" progId="">
                  <p:embed/>
                </p:oleObj>
              </mc:Choice>
              <mc:Fallback>
                <p:oleObj r:id="rId6" imgW="8769824" imgH="11363516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8774" y="1274233"/>
                        <a:ext cx="3294593" cy="5173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822A5439-A9A3-CD4E-B110-5723CCEF5A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716772"/>
              </p:ext>
            </p:extLst>
          </p:nvPr>
        </p:nvGraphicFramePr>
        <p:xfrm>
          <a:off x="3866092" y="649816"/>
          <a:ext cx="3008313" cy="575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r:id="rId8" imgW="9128570" imgH="17478688" progId="">
                  <p:embed/>
                </p:oleObj>
              </mc:Choice>
              <mc:Fallback>
                <p:oleObj r:id="rId8" imgW="9128570" imgH="17478688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66092" y="649816"/>
                        <a:ext cx="3008313" cy="575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E90204F2-A4FB-1AA5-6D65-02A4E3C4D2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967436"/>
              </p:ext>
            </p:extLst>
          </p:nvPr>
        </p:nvGraphicFramePr>
        <p:xfrm>
          <a:off x="7265430" y="649816"/>
          <a:ext cx="2563311" cy="3564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r:id="rId10" imgW="9079124" imgH="12626207" progId="">
                  <p:embed/>
                </p:oleObj>
              </mc:Choice>
              <mc:Fallback>
                <p:oleObj r:id="rId10" imgW="9079124" imgH="12626207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65430" y="649816"/>
                        <a:ext cx="2563311" cy="3564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5EBCFA38-E4F7-EBC3-5BF1-4CD200D97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938482"/>
              </p:ext>
            </p:extLst>
          </p:nvPr>
        </p:nvGraphicFramePr>
        <p:xfrm>
          <a:off x="7265430" y="4516967"/>
          <a:ext cx="2574121" cy="15112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r:id="rId12" imgW="9066850" imgH="5322744" progId="">
                  <p:embed/>
                </p:oleObj>
              </mc:Choice>
              <mc:Fallback>
                <p:oleObj r:id="rId12" imgW="9066850" imgH="5322744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65430" y="4516967"/>
                        <a:ext cx="2574121" cy="15112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32099D56-7172-7C11-F997-49877861EA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399516"/>
              </p:ext>
            </p:extLst>
          </p:nvPr>
        </p:nvGraphicFramePr>
        <p:xfrm>
          <a:off x="10077524" y="1828800"/>
          <a:ext cx="2729215" cy="4402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r:id="rId14" imgW="9128570" imgH="14730809" progId="">
                  <p:embed/>
                </p:oleObj>
              </mc:Choice>
              <mc:Fallback>
                <p:oleObj r:id="rId14" imgW="9128570" imgH="1473080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077524" y="1828800"/>
                        <a:ext cx="2729215" cy="4402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3332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меню, письмо&#10;&#10;Автоматически созданное описание">
            <a:extLst>
              <a:ext uri="{FF2B5EF4-FFF2-40B4-BE49-F238E27FC236}">
                <a16:creationId xmlns:a16="http://schemas.microsoft.com/office/drawing/2014/main" id="{DE44AC9B-29DB-98E8-0D6A-FF60E1E6D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8228" y="1680960"/>
            <a:ext cx="3226882" cy="411804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бумага, письмо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C966DF49-35A9-9726-BA6F-808B19F125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3785" y="1680960"/>
            <a:ext cx="3293910" cy="4391880"/>
          </a:xfrm>
          <a:prstGeom prst="rect">
            <a:avLst/>
          </a:prstGeom>
        </p:spPr>
      </p:pic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3BFAE9A4-19AE-82F1-4287-35F79F1AA0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934437"/>
              </p:ext>
            </p:extLst>
          </p:nvPr>
        </p:nvGraphicFramePr>
        <p:xfrm>
          <a:off x="852220" y="1417607"/>
          <a:ext cx="3237743" cy="4505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r:id="rId8" imgW="12480727" imgH="17367439" progId="">
                  <p:embed/>
                </p:oleObj>
              </mc:Choice>
              <mc:Fallback>
                <p:oleObj r:id="rId8" imgW="12480727" imgH="17367439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2220" y="1417607"/>
                        <a:ext cx="3237743" cy="4505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696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547446" y="457418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гигиена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658856" y="1018217"/>
            <a:ext cx="9642636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14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/>
              <a:t>Постановление Правительства РФ от 03.11.2022 N 1978 «Об утверждении требований к системе обеспечения соблюдения операторами связи требований при оказании услуг связи и услуг по пропуску трафика в сети связи общего пользования и Правил функционирования и взаимодействия системы обеспечения соблюдения операторами связи требований при оказании услуг связи и услуг по пропуску трафика в сети связи общего пользования с информационными системами и иными системами, в том числе с системами операторов связи»*</a:t>
            </a: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4CEA2C-5808-5581-DB7E-9DD328CC0BB6}"/>
              </a:ext>
            </a:extLst>
          </p:cNvPr>
          <p:cNvSpPr txBox="1"/>
          <p:nvPr/>
        </p:nvSpPr>
        <p:spPr>
          <a:xfrm>
            <a:off x="305372" y="6278675"/>
            <a:ext cx="101451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https://www.consultant.ru/document/cons_doc_LAW_430724/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Шриф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DF7B1C29-5ADE-AABA-6B43-1F6F3C493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013" y="2528272"/>
            <a:ext cx="2832708" cy="239894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гаджет, Мобильный телефон, Устройство связи&#10;&#10;Автоматически созданное описание">
            <a:extLst>
              <a:ext uri="{FF2B5EF4-FFF2-40B4-BE49-F238E27FC236}">
                <a16:creationId xmlns:a16="http://schemas.microsoft.com/office/drawing/2014/main" id="{C49E45F2-A919-A35D-8B1D-AB355366F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0422" y="2400860"/>
            <a:ext cx="1820546" cy="2427394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снимок экран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BC5E8D6-D47B-1D01-8A8D-A8861236C1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6930" y="2400860"/>
            <a:ext cx="1817270" cy="24230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36D8F4-B758-426C-0D3F-3E0AD9FF391E}"/>
              </a:ext>
            </a:extLst>
          </p:cNvPr>
          <p:cNvSpPr txBox="1"/>
          <p:nvPr/>
        </p:nvSpPr>
        <p:spPr>
          <a:xfrm>
            <a:off x="1064033" y="5155788"/>
            <a:ext cx="104887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Необходимость пресекать </a:t>
            </a:r>
            <a:r>
              <a:rPr lang="ru-RU" dirty="0" err="1"/>
              <a:t>неверифицированные</a:t>
            </a:r>
            <a:r>
              <a:rPr lang="ru-RU" dirty="0"/>
              <a:t> телефонные вызовы закреплена в законе </a:t>
            </a:r>
          </a:p>
          <a:p>
            <a:pPr algn="ctr"/>
            <a:r>
              <a:rPr lang="ru-RU" b="1" dirty="0"/>
              <a:t>«О связи» (№ 319-ФЗ) — часть 10 статьи 46</a:t>
            </a:r>
            <a:r>
              <a:rPr lang="ru-RU" dirty="0"/>
              <a:t>.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Штраф оператора связи за пропуск таких вызовов составляет 500 тысяч рублей!</a:t>
            </a:r>
          </a:p>
        </p:txBody>
      </p:sp>
    </p:spTree>
    <p:extLst>
      <p:ext uri="{BB962C8B-B14F-4D97-AF65-F5344CB8AC3E}">
        <p14:creationId xmlns:p14="http://schemas.microsoft.com/office/powerpoint/2010/main" val="2214366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275292" y="544405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сотрудника: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484189" y="1581253"/>
            <a:ext cx="9991970" cy="4308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любом обращении</a:t>
            </a:r>
            <a:r>
              <a:rPr lang="en-US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запросе к Вам через средства связи, которое вызывает сомнение</a:t>
            </a:r>
            <a:r>
              <a:rPr lang="en-US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удивление, сообщить непосредственному руководителю.</a:t>
            </a:r>
          </a:p>
          <a:p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звонке на номер сотового телефона:</a:t>
            </a:r>
            <a:b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Сообщить оператору связи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банку о </a:t>
            </a:r>
            <a:r>
              <a:rPr lang="ru-RU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неверифицированном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звонке неизвестного абонента;</a:t>
            </a:r>
            <a:b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Заблокировать номер.</a:t>
            </a:r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сообщении через мессенджер:</a:t>
            </a: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Заблокировать пользователя, если он не является Вашим контактом.</a:t>
            </a:r>
          </a:p>
          <a:p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сообщении на рабочую почту:</a:t>
            </a:r>
          </a:p>
          <a:p>
            <a:r>
              <a:rPr lang="ru-RU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возникновении ЛЮБЫХ сомнений относительно подлинности письма:</a:t>
            </a:r>
          </a:p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Направить его на адрес Лаборатории: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lingvobezopasnost-ilns@ranepa.ru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/>
              <a:t>и</a:t>
            </a:r>
            <a:r>
              <a:rPr lang="ru-RU" dirty="0"/>
              <a:t>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в Центр по информационной безопасности: </a:t>
            </a:r>
            <a:r>
              <a:rPr lang="ru-RU" b="1" u="sng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incident-is@ranepa.ru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87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366632" y="1256386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Опасности при коммуникации с мошенником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967197" y="2210563"/>
            <a:ext cx="3303303" cy="3447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Неосознанная передача лишней информации о себе, своих близких, своих финансах.</a:t>
            </a:r>
            <a:b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21A7AD1-E2D5-DE57-F399-C18BA2B6A472}"/>
              </a:ext>
            </a:extLst>
          </p:cNvPr>
          <p:cNvSpPr/>
          <p:nvPr/>
        </p:nvSpPr>
        <p:spPr>
          <a:xfrm>
            <a:off x="6307667" y="2299463"/>
            <a:ext cx="5468730" cy="3539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Агрессия со стороны мошенника: </a:t>
            </a:r>
          </a:p>
          <a:p>
            <a:pPr algn="ctr"/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номера «шутника» в качестве подменного для обмана других граждан, для сообщений в правоохранительные органы о совершении противоправных действий.</a:t>
            </a:r>
          </a:p>
          <a:p>
            <a:pPr algn="ctr"/>
            <a:endParaRPr lang="ru-RU" sz="1400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21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E64B838-4872-43A7-3ECD-CEE1F87DE8B3}"/>
              </a:ext>
            </a:extLst>
          </p:cNvPr>
          <p:cNvSpPr txBox="1"/>
          <p:nvPr/>
        </p:nvSpPr>
        <p:spPr>
          <a:xfrm>
            <a:off x="1353932" y="947670"/>
            <a:ext cx="1040976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569263" y="1680960"/>
            <a:ext cx="10194434" cy="4401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b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Воспользуйтесь сервисом проверки на утечки данных. Предоставляют: банки, операторы связи. </a:t>
            </a:r>
          </a:p>
          <a:p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Вынесите одноразовую коммуникацию в отдельный источник: отдельный телефон, отдельный почтовый адрес только для рассылок.</a:t>
            </a:r>
            <a:b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Проведите аудит своих финансовых сервисов.</a:t>
            </a:r>
          </a:p>
          <a:p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Защитите недвижимость.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92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838700" y="609807"/>
            <a:ext cx="10194434" cy="1600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b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Воспользуйтесь сервисом проверки на утечки данных. Предоставляют: банки, операторы связи*. </a:t>
            </a:r>
          </a:p>
          <a:p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C4CD7CBE-91E5-528E-5E01-2B17AB6B64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309863"/>
              </p:ext>
            </p:extLst>
          </p:nvPr>
        </p:nvGraphicFramePr>
        <p:xfrm>
          <a:off x="1546484" y="1984248"/>
          <a:ext cx="2419185" cy="2198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r:id="rId6" imgW="5073999" imgH="4610682" progId="">
                  <p:embed/>
                </p:oleObj>
              </mc:Choice>
              <mc:Fallback>
                <p:oleObj r:id="rId6" imgW="5073999" imgH="4610682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6484" y="1984248"/>
                        <a:ext cx="2419185" cy="2198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451C79F-4925-8B3B-54DD-1D537FCB12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417162"/>
              </p:ext>
            </p:extLst>
          </p:nvPr>
        </p:nvGraphicFramePr>
        <p:xfrm>
          <a:off x="4234860" y="1984248"/>
          <a:ext cx="2312458" cy="2097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2" r:id="rId8" imgW="8016561" imgH="7269071" progId="">
                  <p:embed/>
                </p:oleObj>
              </mc:Choice>
              <mc:Fallback>
                <p:oleObj r:id="rId8" imgW="8016561" imgH="7269071" progId="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4451C79F-4925-8B3B-54DD-1D537FCB12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34860" y="1984248"/>
                        <a:ext cx="2312458" cy="20975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B56E6AD-351F-2E99-4187-1D100CD8E5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9620213"/>
              </p:ext>
            </p:extLst>
          </p:nvPr>
        </p:nvGraphicFramePr>
        <p:xfrm>
          <a:off x="1633418" y="4331689"/>
          <a:ext cx="2245315" cy="2350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r:id="rId10" imgW="5042088" imgH="5279227" progId="">
                  <p:embed/>
                </p:oleObj>
              </mc:Choice>
              <mc:Fallback>
                <p:oleObj r:id="rId10" imgW="5042088" imgH="5279227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33418" y="4331689"/>
                        <a:ext cx="2245315" cy="23506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3976F3FA-A93E-BB89-4FDF-98CF8E4F96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863715"/>
              </p:ext>
            </p:extLst>
          </p:nvPr>
        </p:nvGraphicFramePr>
        <p:xfrm>
          <a:off x="6901577" y="1933686"/>
          <a:ext cx="2960688" cy="2104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r:id="rId12" imgW="11500224" imgH="8176608" progId="">
                  <p:embed/>
                </p:oleObj>
              </mc:Choice>
              <mc:Fallback>
                <p:oleObj r:id="rId12" imgW="11500224" imgH="8176608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01577" y="1933686"/>
                        <a:ext cx="2960688" cy="2104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35210A08-0319-B990-2DE6-F202864DC3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510638"/>
              </p:ext>
            </p:extLst>
          </p:nvPr>
        </p:nvGraphicFramePr>
        <p:xfrm>
          <a:off x="4189831" y="4143710"/>
          <a:ext cx="5630812" cy="2538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r:id="rId14" imgW="11627170" imgH="5242378" progId="">
                  <p:embed/>
                </p:oleObj>
              </mc:Choice>
              <mc:Fallback>
                <p:oleObj r:id="rId14" imgW="11627170" imgH="5242378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189831" y="4143710"/>
                        <a:ext cx="5630812" cy="2538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DAD757E-1763-402A-8414-954BD8A357BA}"/>
              </a:ext>
            </a:extLst>
          </p:cNvPr>
          <p:cNvSpPr/>
          <p:nvPr/>
        </p:nvSpPr>
        <p:spPr>
          <a:xfrm>
            <a:off x="83348" y="6650915"/>
            <a:ext cx="41898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*данные с сайтов использованы в целях предоставления иллюстрации</a:t>
            </a:r>
          </a:p>
        </p:txBody>
      </p:sp>
    </p:spTree>
    <p:extLst>
      <p:ext uri="{BB962C8B-B14F-4D97-AF65-F5344CB8AC3E}">
        <p14:creationId xmlns:p14="http://schemas.microsoft.com/office/powerpoint/2010/main" val="2062436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2750362" y="949363"/>
            <a:ext cx="816317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6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Проведите аудит своих финансовых сервисов.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18BA0C-F98B-1601-76D9-DB231CCB99BD}"/>
              </a:ext>
            </a:extLst>
          </p:cNvPr>
          <p:cNvSpPr txBox="1"/>
          <p:nvPr/>
        </p:nvSpPr>
        <p:spPr>
          <a:xfrm>
            <a:off x="1262996" y="1545694"/>
            <a:ext cx="1029123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Федеральный закон от 26.02.2024 N 31-ФЗ «О внесении изменений в Федеральный закон "О кредитных историях" и Федеральный закон "О потребительском кредите (займе)»* (вступает в силу с 01.03.2025)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3CA0A-0FBA-2CF3-EE92-D81E7AEB2E68}"/>
              </a:ext>
            </a:extLst>
          </p:cNvPr>
          <p:cNvSpPr txBox="1"/>
          <p:nvPr/>
        </p:nvSpPr>
        <p:spPr>
          <a:xfrm>
            <a:off x="256117" y="6326533"/>
            <a:ext cx="6481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*https://www.consultant.ru/document/cons_doc_LAW_470604/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277BDC-6B1C-A564-899A-E90C4E5D1AAC}"/>
              </a:ext>
            </a:extLst>
          </p:cNvPr>
          <p:cNvSpPr txBox="1"/>
          <p:nvPr/>
        </p:nvSpPr>
        <p:spPr>
          <a:xfrm>
            <a:off x="1339851" y="3478963"/>
            <a:ext cx="106320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можно сделать в данный момент:</a:t>
            </a:r>
          </a:p>
          <a:p>
            <a:br>
              <a:rPr lang="ru-RU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обратиться в свой банк за консультацией по поводу ограничения переводов денежных средств;</a:t>
            </a:r>
          </a:p>
          <a:p>
            <a:r>
              <a:rPr lang="ru-RU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ограничить сумму онлайн-переводов;</a:t>
            </a:r>
          </a:p>
          <a:p>
            <a:r>
              <a:rPr lang="ru-RU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ограничить возможность совершать онлайн-переводы.</a:t>
            </a:r>
          </a:p>
        </p:txBody>
      </p:sp>
    </p:spTree>
    <p:extLst>
      <p:ext uri="{BB962C8B-B14F-4D97-AF65-F5344CB8AC3E}">
        <p14:creationId xmlns:p14="http://schemas.microsoft.com/office/powerpoint/2010/main" val="1511129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4049997" y="657998"/>
            <a:ext cx="4471704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600" b="1" dirty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Защитите недвижимость.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3E682229-CFBF-C3EF-3009-8F7DEF2015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889242"/>
              </p:ext>
            </p:extLst>
          </p:nvPr>
        </p:nvGraphicFramePr>
        <p:xfrm>
          <a:off x="6367888" y="1363133"/>
          <a:ext cx="4767357" cy="4470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r:id="rId6" imgW="8737561" imgH="8192400" progId="">
                  <p:embed/>
                </p:oleObj>
              </mc:Choice>
              <mc:Fallback>
                <p:oleObj r:id="rId6" imgW="8737561" imgH="81924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67888" y="1363133"/>
                        <a:ext cx="4767357" cy="4470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74F62A6-2C45-358F-2139-2113EB2B405E}"/>
              </a:ext>
            </a:extLst>
          </p:cNvPr>
          <p:cNvSpPr txBox="1"/>
          <p:nvPr/>
        </p:nvSpPr>
        <p:spPr>
          <a:xfrm>
            <a:off x="137583" y="6360067"/>
            <a:ext cx="64812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*</a:t>
            </a:r>
            <a:r>
              <a:rPr lang="en-US" sz="1000" dirty="0"/>
              <a:t>https://www.gosuslugi.ru/help/faq/real_estate_ban/102189</a:t>
            </a:r>
            <a:endParaRPr lang="ru-RU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7D2A7-1A24-41FF-C8DE-A3C3EEF4B080}"/>
              </a:ext>
            </a:extLst>
          </p:cNvPr>
          <p:cNvSpPr txBox="1"/>
          <p:nvPr/>
        </p:nvSpPr>
        <p:spPr>
          <a:xfrm>
            <a:off x="1145117" y="2266107"/>
            <a:ext cx="46587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Федеральный закон от 02.08.2019 № 286-ФЗ «О государственной регистрации недвижимости»: 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запрет предполагает невозможность регистрации на основании доверенности, необходимо личное присутствие собственника.</a:t>
            </a:r>
          </a:p>
        </p:txBody>
      </p:sp>
    </p:spTree>
    <p:extLst>
      <p:ext uri="{BB962C8B-B14F-4D97-AF65-F5344CB8AC3E}">
        <p14:creationId xmlns:p14="http://schemas.microsoft.com/office/powerpoint/2010/main" val="1411834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1055076" y="1545071"/>
            <a:ext cx="10955215" cy="4308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800" b="1" dirty="0">
                <a:solidFill>
                  <a:srgbClr val="BE003E"/>
                </a:solidFill>
                <a:latin typeface="Calibri" pitchFamily="34" charset="0"/>
              </a:rPr>
              <a:t>Контакты: </a:t>
            </a:r>
            <a:br>
              <a:rPr lang="ru-RU" sz="2800" b="1" dirty="0">
                <a:solidFill>
                  <a:srgbClr val="BE003E"/>
                </a:solidFill>
                <a:latin typeface="Calibri" pitchFamily="34" charset="0"/>
              </a:rPr>
            </a:br>
            <a:r>
              <a:rPr lang="ru-RU" sz="2800" dirty="0">
                <a:latin typeface="Calibri" pitchFamily="34" charset="0"/>
              </a:rPr>
              <a:t>Лаборатория </a:t>
            </a:r>
            <a:r>
              <a:rPr lang="ru-RU" sz="2800" dirty="0" err="1">
                <a:latin typeface="Calibri" pitchFamily="34" charset="0"/>
              </a:rPr>
              <a:t>Лингвобезопасность</a:t>
            </a:r>
            <a:r>
              <a:rPr lang="ru-RU" sz="2800" dirty="0">
                <a:latin typeface="Calibri" pitchFamily="34" charset="0"/>
              </a:rPr>
              <a:t> и психология информационного воздействия Института права и национальной безопасности</a:t>
            </a:r>
          </a:p>
          <a:p>
            <a:r>
              <a:rPr lang="en-US" sz="2800" dirty="0">
                <a:latin typeface="Calibri" pitchFamily="34" charset="0"/>
              </a:rPr>
              <a:t> </a:t>
            </a:r>
            <a:endParaRPr lang="ru-RU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https://ilns.ranepa.ru/lingvolab/contacts/index.php</a:t>
            </a:r>
            <a:br>
              <a:rPr lang="en-US" sz="2800" dirty="0">
                <a:latin typeface="Calibri" pitchFamily="34" charset="0"/>
              </a:rPr>
            </a:br>
            <a:endParaRPr lang="ru-RU" sz="2800" dirty="0">
              <a:latin typeface="Calibri" pitchFamily="34" charset="0"/>
            </a:endParaRPr>
          </a:p>
          <a:p>
            <a:r>
              <a:rPr lang="ru-RU" sz="2800" dirty="0"/>
              <a:t>Электронный адрес: </a:t>
            </a:r>
            <a:r>
              <a:rPr lang="ru-RU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lingvobezopasnost-ilns@ranepa.ru</a:t>
            </a:r>
            <a:r>
              <a:rPr lang="en-US" sz="2800" dirty="0"/>
              <a:t> </a:t>
            </a:r>
          </a:p>
          <a:p>
            <a:endParaRPr lang="en-US" sz="2800" b="1" dirty="0">
              <a:solidFill>
                <a:srgbClr val="BE003E"/>
              </a:solidFill>
              <a:latin typeface="Calibri" pitchFamily="34" charset="0"/>
            </a:endParaRPr>
          </a:p>
          <a:p>
            <a:r>
              <a:rPr lang="ru-RU" sz="2800" b="1" dirty="0">
                <a:solidFill>
                  <a:srgbClr val="BE003E"/>
                </a:solidFill>
                <a:latin typeface="Calibri" pitchFamily="34" charset="0"/>
              </a:rPr>
              <a:t>Пройти анкетирование: </a:t>
            </a:r>
            <a:r>
              <a:rPr lang="en-US" sz="2800" b="1" dirty="0">
                <a:latin typeface="Calibri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https://forms.yandex.ru/u/65eeba4502848fbfcde5fca2/</a:t>
            </a:r>
            <a:r>
              <a:rPr lang="en-US" sz="2800" b="1" dirty="0">
                <a:latin typeface="Calibri" pitchFamily="34" charset="0"/>
              </a:rPr>
              <a:t> </a:t>
            </a:r>
            <a:endParaRPr lang="ru-RU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79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9B13A7-08E0-8CB3-E315-300BD9869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0" y="329339"/>
            <a:ext cx="1862895" cy="82007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BF1419-75DB-3190-B433-27F624622920}"/>
              </a:ext>
            </a:extLst>
          </p:cNvPr>
          <p:cNvSpPr/>
          <p:nvPr/>
        </p:nvSpPr>
        <p:spPr>
          <a:xfrm>
            <a:off x="940450" y="2989382"/>
            <a:ext cx="1095521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800" b="1" dirty="0">
                <a:solidFill>
                  <a:srgbClr val="BE003E"/>
                </a:solidFill>
              </a:rPr>
              <a:t>Благодарю за внимание!</a:t>
            </a:r>
          </a:p>
        </p:txBody>
      </p:sp>
      <p:pic>
        <p:nvPicPr>
          <p:cNvPr id="9" name="Рисунок 8" descr="Изображение выглядит как текст, эмблема, символ, герб&#10;&#10;Автоматически созданное описание">
            <a:extLst>
              <a:ext uri="{FF2B5EF4-FFF2-40B4-BE49-F238E27FC236}">
                <a16:creationId xmlns:a16="http://schemas.microsoft.com/office/drawing/2014/main" id="{0441791F-4B6B-CBBE-8D6B-CE06B511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9655" y="195241"/>
            <a:ext cx="1272020" cy="148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80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1578</TotalTime>
  <Words>987</Words>
  <Application>Microsoft Office PowerPoint</Application>
  <PresentationFormat>Произвольный</PresentationFormat>
  <Paragraphs>109</Paragraphs>
  <Slides>21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Смирнова Ирина Валерьевна</cp:lastModifiedBy>
  <cp:revision>224</cp:revision>
  <cp:lastPrinted>2023-11-28T14:29:46Z</cp:lastPrinted>
  <dcterms:created xsi:type="dcterms:W3CDTF">2022-10-16T16:54:41Z</dcterms:created>
  <dcterms:modified xsi:type="dcterms:W3CDTF">2024-03-12T10:13:00Z</dcterms:modified>
</cp:coreProperties>
</file>